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6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3631"/>
  </p:normalViewPr>
  <p:slideViewPr>
    <p:cSldViewPr snapToGrid="0" snapToObjects="1">
      <p:cViewPr>
        <p:scale>
          <a:sx n="93" d="100"/>
          <a:sy n="93" d="100"/>
        </p:scale>
        <p:origin x="1320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17FC2ED-F5E8-114B-9661-2E8A826A4506}" type="datetimeFigureOut">
              <a:rPr lang="nl-NL" smtClean="0"/>
              <a:t>11-02-18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263201AD-F484-4544-9AFA-6ABC164F3E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7509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C2ED-F5E8-114B-9661-2E8A826A4506}" type="datetimeFigureOut">
              <a:rPr lang="nl-NL" smtClean="0"/>
              <a:t>11-02-18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01AD-F484-4544-9AFA-6ABC164F3E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79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C2ED-F5E8-114B-9661-2E8A826A4506}" type="datetimeFigureOut">
              <a:rPr lang="nl-NL" smtClean="0"/>
              <a:t>11-02-18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01AD-F484-4544-9AFA-6ABC164F3E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324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C2ED-F5E8-114B-9661-2E8A826A4506}" type="datetimeFigureOut">
              <a:rPr lang="nl-NL" smtClean="0"/>
              <a:t>11-02-18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01AD-F484-4544-9AFA-6ABC164F3E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715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C2ED-F5E8-114B-9661-2E8A826A4506}" type="datetimeFigureOut">
              <a:rPr lang="nl-NL" smtClean="0"/>
              <a:t>11-02-18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01AD-F484-4544-9AFA-6ABC164F3E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7346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C2ED-F5E8-114B-9661-2E8A826A4506}" type="datetimeFigureOut">
              <a:rPr lang="nl-NL" smtClean="0"/>
              <a:t>11-02-18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01AD-F484-4544-9AFA-6ABC164F3E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199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s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C2ED-F5E8-114B-9661-2E8A826A4506}" type="datetimeFigureOut">
              <a:rPr lang="nl-NL" smtClean="0"/>
              <a:t>11-02-18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01AD-F484-4544-9AFA-6ABC164F3E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683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C2ED-F5E8-114B-9661-2E8A826A4506}" type="datetimeFigureOut">
              <a:rPr lang="nl-NL" smtClean="0"/>
              <a:t>11-02-18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01AD-F484-4544-9AFA-6ABC164F3E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866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C2ED-F5E8-114B-9661-2E8A826A4506}" type="datetimeFigureOut">
              <a:rPr lang="nl-NL" smtClean="0"/>
              <a:t>11-02-18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01AD-F484-4544-9AFA-6ABC164F3E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944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C2ED-F5E8-114B-9661-2E8A826A4506}" type="datetimeFigureOut">
              <a:rPr lang="nl-NL" smtClean="0"/>
              <a:t>11-02-18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01AD-F484-4544-9AFA-6ABC164F3E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7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C2ED-F5E8-114B-9661-2E8A826A4506}" type="datetimeFigureOut">
              <a:rPr lang="nl-NL" smtClean="0"/>
              <a:t>11-02-18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01AD-F484-4544-9AFA-6ABC164F3E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631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C2ED-F5E8-114B-9661-2E8A826A4506}" type="datetimeFigureOut">
              <a:rPr lang="nl-NL" smtClean="0"/>
              <a:t>11-02-18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01AD-F484-4544-9AFA-6ABC164F3E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9628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C2ED-F5E8-114B-9661-2E8A826A4506}" type="datetimeFigureOut">
              <a:rPr lang="nl-NL" smtClean="0"/>
              <a:t>11-02-18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01AD-F484-4544-9AFA-6ABC164F3E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310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C2ED-F5E8-114B-9661-2E8A826A4506}" type="datetimeFigureOut">
              <a:rPr lang="nl-NL" smtClean="0"/>
              <a:t>11-02-18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01AD-F484-4544-9AFA-6ABC164F3E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99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C2ED-F5E8-114B-9661-2E8A826A4506}" type="datetimeFigureOut">
              <a:rPr lang="nl-NL" smtClean="0"/>
              <a:t>11-02-18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01AD-F484-4544-9AFA-6ABC164F3E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334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C2ED-F5E8-114B-9661-2E8A826A4506}" type="datetimeFigureOut">
              <a:rPr lang="nl-NL" smtClean="0"/>
              <a:t>11-02-18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01AD-F484-4544-9AFA-6ABC164F3E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997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C2ED-F5E8-114B-9661-2E8A826A4506}" type="datetimeFigureOut">
              <a:rPr lang="nl-NL" smtClean="0"/>
              <a:t>11-02-18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01AD-F484-4544-9AFA-6ABC164F3E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29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17FC2ED-F5E8-114B-9661-2E8A826A4506}" type="datetimeFigureOut">
              <a:rPr lang="nl-NL" smtClean="0"/>
              <a:t>11-02-18</a:t>
            </a:fld>
            <a:endParaRPr lang="nl-NL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63201AD-F484-4544-9AFA-6ABC164F3E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5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4" r:id="rId1"/>
    <p:sldLayoutId id="2147484765" r:id="rId2"/>
    <p:sldLayoutId id="2147484766" r:id="rId3"/>
    <p:sldLayoutId id="2147484767" r:id="rId4"/>
    <p:sldLayoutId id="2147484768" r:id="rId5"/>
    <p:sldLayoutId id="2147484769" r:id="rId6"/>
    <p:sldLayoutId id="2147484770" r:id="rId7"/>
    <p:sldLayoutId id="2147484771" r:id="rId8"/>
    <p:sldLayoutId id="2147484772" r:id="rId9"/>
    <p:sldLayoutId id="2147484773" r:id="rId10"/>
    <p:sldLayoutId id="2147484774" r:id="rId11"/>
    <p:sldLayoutId id="2147484775" r:id="rId12"/>
    <p:sldLayoutId id="2147484776" r:id="rId13"/>
    <p:sldLayoutId id="2147484777" r:id="rId14"/>
    <p:sldLayoutId id="2147484778" r:id="rId15"/>
    <p:sldLayoutId id="2147484779" r:id="rId16"/>
    <p:sldLayoutId id="21474847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10564079" cy="2677648"/>
          </a:xfrm>
        </p:spPr>
        <p:txBody>
          <a:bodyPr/>
          <a:lstStyle/>
          <a:p>
            <a:pPr algn="ctr"/>
            <a:r>
              <a:rPr lang="nl-NL" b="1" smtClean="0"/>
              <a:t>5.3 NA DE KOUDE OORLOG</a:t>
            </a:r>
            <a:endParaRPr lang="nl-NL" b="1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l-NL" b="1" dirty="0" smtClean="0"/>
              <a:t>HOOFDSTUK 5</a:t>
            </a:r>
          </a:p>
          <a:p>
            <a:pPr algn="ctr"/>
            <a:r>
              <a:rPr lang="nl-NL" b="1" dirty="0" smtClean="0"/>
              <a:t>DE WERELD NA 1945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36056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56" y="472966"/>
            <a:ext cx="11235558" cy="1203434"/>
          </a:xfrm>
        </p:spPr>
        <p:txBody>
          <a:bodyPr/>
          <a:lstStyle/>
          <a:p>
            <a:pPr algn="ctr"/>
            <a:r>
              <a:rPr lang="nl-NL" b="1" smtClean="0"/>
              <a:t>SAMENWERKEN IN DE VERENIGDE NATIES</a:t>
            </a:r>
            <a:br>
              <a:rPr lang="nl-NL" b="1" smtClean="0"/>
            </a:br>
            <a:r>
              <a:rPr lang="nl-NL" b="1" smtClean="0"/>
              <a:t>VANAF 1991</a:t>
            </a:r>
            <a:endParaRPr lang="nl-NL" b="1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291255"/>
            <a:ext cx="12192000" cy="4566745"/>
          </a:xfrm>
        </p:spPr>
        <p:txBody>
          <a:bodyPr/>
          <a:lstStyle/>
          <a:p>
            <a:r>
              <a:rPr lang="nl-NL" dirty="0" smtClean="0"/>
              <a:t>In de Koude Oorlog blokkeerden de VS en de SU elkaars voorstellen in de Verenigde Naties met hun </a:t>
            </a:r>
            <a:r>
              <a:rPr lang="nl-NL" dirty="0" err="1" smtClean="0"/>
              <a:t>veto-recht</a:t>
            </a:r>
            <a:endParaRPr lang="nl-NL" dirty="0" smtClean="0"/>
          </a:p>
          <a:p>
            <a:r>
              <a:rPr lang="nl-NL" dirty="0" smtClean="0"/>
              <a:t>Na de Koude Oorlog werken de VS en de SU meer samen, zoals in de oorlog tussen de VS en Irak in </a:t>
            </a:r>
            <a:r>
              <a:rPr lang="nl-NL" dirty="0" smtClean="0"/>
              <a:t>1990 na de </a:t>
            </a:r>
            <a:r>
              <a:rPr lang="nl-NL" dirty="0" err="1" smtClean="0"/>
              <a:t>Irakese</a:t>
            </a:r>
            <a:r>
              <a:rPr lang="nl-NL" dirty="0" smtClean="0"/>
              <a:t> inval in Koeweit</a:t>
            </a:r>
            <a:endParaRPr lang="nl-NL" dirty="0" smtClean="0"/>
          </a:p>
          <a:p>
            <a:r>
              <a:rPr lang="nl-NL" dirty="0" smtClean="0"/>
              <a:t>Deze oorlog wordt door de VS gewonnen</a:t>
            </a:r>
          </a:p>
          <a:p>
            <a:r>
              <a:rPr lang="nl-NL" dirty="0" smtClean="0"/>
              <a:t>Resultaat is de bevrijding van Koeweit in 1991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024" y="3428200"/>
            <a:ext cx="5118976" cy="34298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765965" y="5902036"/>
            <a:ext cx="3131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smtClean="0"/>
              <a:t>De </a:t>
            </a:r>
            <a:r>
              <a:rPr lang="nl-NL" sz="1200" i="1" dirty="0" err="1" smtClean="0"/>
              <a:t>golfoorlog</a:t>
            </a:r>
            <a:r>
              <a:rPr lang="nl-NL" sz="1200" i="1" dirty="0" smtClean="0"/>
              <a:t> in Koeweit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928611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588579"/>
            <a:ext cx="8761413" cy="1087821"/>
          </a:xfrm>
        </p:spPr>
        <p:txBody>
          <a:bodyPr/>
          <a:lstStyle/>
          <a:p>
            <a:pPr algn="ctr"/>
            <a:r>
              <a:rPr lang="nl-NL" b="1" smtClean="0"/>
              <a:t>DE DUITSE EENWORDING</a:t>
            </a:r>
            <a:br>
              <a:rPr lang="nl-NL" b="1" smtClean="0"/>
            </a:br>
            <a:r>
              <a:rPr lang="nl-NL" b="1" smtClean="0"/>
              <a:t>1990</a:t>
            </a:r>
            <a:endParaRPr lang="nl-NL" b="1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603500"/>
            <a:ext cx="12192000" cy="4254500"/>
          </a:xfrm>
        </p:spPr>
        <p:txBody>
          <a:bodyPr/>
          <a:lstStyle/>
          <a:p>
            <a:r>
              <a:rPr lang="nl-NL" dirty="0" smtClean="0"/>
              <a:t>Na de Val van de </a:t>
            </a:r>
            <a:r>
              <a:rPr lang="nl-NL" dirty="0" err="1" smtClean="0"/>
              <a:t>Berlijnse</a:t>
            </a:r>
            <a:r>
              <a:rPr lang="nl-NL" dirty="0" smtClean="0"/>
              <a:t> Muur op 9 november 1989 wil de Duitse minister-president Kohl, dat de 2 </a:t>
            </a:r>
            <a:r>
              <a:rPr lang="nl-NL" dirty="0" err="1" smtClean="0"/>
              <a:t>Duitslanden</a:t>
            </a:r>
            <a:r>
              <a:rPr lang="nl-NL" dirty="0" smtClean="0"/>
              <a:t> weer1 land worden</a:t>
            </a:r>
          </a:p>
          <a:p>
            <a:r>
              <a:rPr lang="nl-NL" dirty="0" smtClean="0"/>
              <a:t>Veel Europese landen zijn bezorgd voor een groot Duitsland vanwege de 2</a:t>
            </a:r>
            <a:r>
              <a:rPr lang="nl-NL" baseline="30000" dirty="0" smtClean="0"/>
              <a:t>e</a:t>
            </a:r>
            <a:r>
              <a:rPr lang="nl-NL" dirty="0" smtClean="0"/>
              <a:t> Wereldoorlog</a:t>
            </a:r>
          </a:p>
          <a:p>
            <a:r>
              <a:rPr lang="nl-NL" dirty="0" smtClean="0"/>
              <a:t>Kohl belooft dat Duitsland vooral wil samenwerken in Europa</a:t>
            </a:r>
          </a:p>
          <a:p>
            <a:r>
              <a:rPr lang="nl-NL" dirty="0" smtClean="0"/>
              <a:t>3 oktober 1990 is Duitsland niet meer verdeeld, maa1 land</a:t>
            </a:r>
          </a:p>
          <a:p>
            <a:r>
              <a:rPr lang="nl-NL" dirty="0" smtClean="0"/>
              <a:t>1993 wordt de Europese Unie opgericht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898" y="3887737"/>
            <a:ext cx="4508938" cy="297026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822254" y="6054436"/>
            <a:ext cx="2547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 smtClean="0"/>
              <a:t>Kohl viert de Duitse eenwording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148842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567559"/>
            <a:ext cx="8761413" cy="1108841"/>
          </a:xfrm>
        </p:spPr>
        <p:txBody>
          <a:bodyPr/>
          <a:lstStyle/>
          <a:p>
            <a:pPr algn="ctr"/>
            <a:r>
              <a:rPr lang="nl-NL" b="1" smtClean="0"/>
              <a:t>OPLEVEND NATIONALISME IN EUROPA</a:t>
            </a:r>
            <a:br>
              <a:rPr lang="nl-NL" b="1" smtClean="0"/>
            </a:br>
            <a:r>
              <a:rPr lang="nl-NL" b="1" smtClean="0"/>
              <a:t>VANAF 1990</a:t>
            </a:r>
            <a:endParaRPr lang="nl-NL" b="1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196662"/>
            <a:ext cx="12192000" cy="4661338"/>
          </a:xfrm>
        </p:spPr>
        <p:txBody>
          <a:bodyPr/>
          <a:lstStyle/>
          <a:p>
            <a:r>
              <a:rPr lang="nl-NL" dirty="0" smtClean="0"/>
              <a:t>Nationalisme leeft op na de Koude Oorlog</a:t>
            </a:r>
          </a:p>
          <a:p>
            <a:r>
              <a:rPr lang="nl-NL" dirty="0" smtClean="0"/>
              <a:t>Nationalisme leeft op onder niet-Russische volkeren in de SU, bv in </a:t>
            </a:r>
            <a:r>
              <a:rPr lang="nl-NL" dirty="0"/>
              <a:t>E</a:t>
            </a:r>
            <a:r>
              <a:rPr lang="nl-NL" dirty="0" smtClean="0"/>
              <a:t>stland, Letland, Litouwen Oekraïne en Georgië</a:t>
            </a:r>
          </a:p>
          <a:p>
            <a:r>
              <a:rPr lang="nl-NL" dirty="0" smtClean="0"/>
              <a:t>Oost-Europese volkeren, bv Polen en Hongaren, willen zich onafhankelijk van de SU voelen na de val van het communisme</a:t>
            </a:r>
          </a:p>
          <a:p>
            <a:r>
              <a:rPr lang="nl-NL" dirty="0" smtClean="0"/>
              <a:t>Na vrije verkiezingen verklaren veel voormalige </a:t>
            </a:r>
            <a:r>
              <a:rPr lang="nl-NL" dirty="0" err="1" smtClean="0"/>
              <a:t>Sovjet-republieken</a:t>
            </a:r>
            <a:r>
              <a:rPr lang="nl-NL" dirty="0" smtClean="0"/>
              <a:t> de onafhankelijkheid uit, bv Estland en Georgië</a:t>
            </a:r>
          </a:p>
          <a:p>
            <a:r>
              <a:rPr lang="nl-NL" dirty="0" smtClean="0"/>
              <a:t>Ook Rusland wordt een zelfstandige staat </a:t>
            </a:r>
            <a:r>
              <a:rPr lang="nl-NL" dirty="0" err="1" smtClean="0"/>
              <a:t>olv</a:t>
            </a:r>
            <a:r>
              <a:rPr lang="nl-NL" dirty="0" smtClean="0"/>
              <a:t> president </a:t>
            </a:r>
            <a:r>
              <a:rPr lang="nl-NL" dirty="0" err="1" smtClean="0"/>
              <a:t>Boris</a:t>
            </a:r>
            <a:r>
              <a:rPr lang="nl-NL" dirty="0" smtClean="0"/>
              <a:t> </a:t>
            </a:r>
            <a:r>
              <a:rPr lang="nl-NL" dirty="0" err="1" smtClean="0"/>
              <a:t>Jeltsin</a:t>
            </a:r>
            <a:endParaRPr lang="nl-NL" dirty="0" smtClean="0"/>
          </a:p>
          <a:p>
            <a:r>
              <a:rPr lang="nl-NL" dirty="0" smtClean="0"/>
              <a:t>Fanatieke communisten plegen een mislukte staatsgreep in 1991</a:t>
            </a:r>
          </a:p>
          <a:p>
            <a:r>
              <a:rPr lang="nl-NL" dirty="0" smtClean="0"/>
              <a:t>De SU valt uiteen in 15 verschillende landen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766" y="4247111"/>
            <a:ext cx="4175234" cy="278661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719455" y="6289965"/>
            <a:ext cx="1191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err="1" smtClean="0"/>
              <a:t>Boris</a:t>
            </a:r>
            <a:r>
              <a:rPr lang="nl-NL" sz="1200" i="1" dirty="0" smtClean="0"/>
              <a:t> </a:t>
            </a:r>
            <a:r>
              <a:rPr lang="nl-NL" sz="1200" i="1" dirty="0" err="1" smtClean="0"/>
              <a:t>Jeltsin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191757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546538"/>
            <a:ext cx="8761413" cy="1129862"/>
          </a:xfrm>
        </p:spPr>
        <p:txBody>
          <a:bodyPr/>
          <a:lstStyle/>
          <a:p>
            <a:pPr algn="ctr"/>
            <a:r>
              <a:rPr lang="nl-NL" b="1" smtClean="0"/>
              <a:t>BLOEDIGE OORLOGEN</a:t>
            </a:r>
            <a:br>
              <a:rPr lang="nl-NL" b="1" smtClean="0"/>
            </a:br>
            <a:r>
              <a:rPr lang="nl-NL" b="1" smtClean="0"/>
              <a:t>VANAF 1991</a:t>
            </a:r>
            <a:endParaRPr lang="nl-NL" b="1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280745"/>
            <a:ext cx="12192000" cy="4577255"/>
          </a:xfrm>
        </p:spPr>
        <p:txBody>
          <a:bodyPr/>
          <a:lstStyle/>
          <a:p>
            <a:r>
              <a:rPr lang="nl-NL" dirty="0" err="1" smtClean="0"/>
              <a:t>Tjecho</a:t>
            </a:r>
            <a:r>
              <a:rPr lang="nl-NL" dirty="0" smtClean="0"/>
              <a:t>-Slowakije valt zonder geweld uiteen in 2 landen: </a:t>
            </a:r>
            <a:r>
              <a:rPr lang="nl-NL" dirty="0" err="1"/>
              <a:t>T</a:t>
            </a:r>
            <a:r>
              <a:rPr lang="nl-NL" dirty="0" err="1" smtClean="0"/>
              <a:t>jechië</a:t>
            </a:r>
            <a:r>
              <a:rPr lang="nl-NL" dirty="0" smtClean="0"/>
              <a:t> en Slowakije</a:t>
            </a:r>
          </a:p>
          <a:p>
            <a:r>
              <a:rPr lang="nl-NL" dirty="0" smtClean="0"/>
              <a:t>Joegoslavië valt na een bloedige burgeroorlog uiteen in 6 landen: Servië, Kroatië, Bosnië-Herzegovina, Slovenië, Montenegro en Macedonië.</a:t>
            </a:r>
          </a:p>
          <a:p>
            <a:r>
              <a:rPr lang="nl-NL" dirty="0" smtClean="0"/>
              <a:t>Oorlog speelt zich vooral af in Bosnië waar </a:t>
            </a:r>
            <a:r>
              <a:rPr lang="nl-NL" dirty="0"/>
              <a:t>K</a:t>
            </a:r>
            <a:r>
              <a:rPr lang="nl-NL" dirty="0" smtClean="0"/>
              <a:t>roaten, Serviërs en Bosnische moslims elkaar bevechten</a:t>
            </a:r>
          </a:p>
          <a:p>
            <a:r>
              <a:rPr lang="nl-NL" dirty="0" smtClean="0"/>
              <a:t>300.000 doden en miljoenen vluchtelingen</a:t>
            </a:r>
          </a:p>
          <a:p>
            <a:r>
              <a:rPr lang="nl-NL" dirty="0" smtClean="0"/>
              <a:t>In 1995 vermoorden bij </a:t>
            </a:r>
            <a:r>
              <a:rPr lang="nl-NL" dirty="0" err="1" smtClean="0"/>
              <a:t>Srebenica</a:t>
            </a:r>
            <a:r>
              <a:rPr lang="nl-NL" dirty="0" smtClean="0"/>
              <a:t> de Serviërs 8000 moslimmannen: de grootste massamoord sinds de 2</a:t>
            </a:r>
            <a:r>
              <a:rPr lang="nl-NL" baseline="30000" dirty="0" smtClean="0"/>
              <a:t>e</a:t>
            </a:r>
            <a:r>
              <a:rPr lang="nl-NL" dirty="0" smtClean="0"/>
              <a:t> Wereldoorlog in Europa</a:t>
            </a:r>
          </a:p>
          <a:p>
            <a:r>
              <a:rPr lang="nl-NL" dirty="0" smtClean="0"/>
              <a:t>Nederlandse VN-soldaten kunnen de moslimmannen niet beschermen</a:t>
            </a:r>
          </a:p>
          <a:p>
            <a:r>
              <a:rPr lang="nl-NL" dirty="0" smtClean="0"/>
              <a:t>De NAVO dwingt de Bosnische Serviërs de strijd te staken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572000"/>
            <a:ext cx="3810000" cy="2286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6373091"/>
            <a:ext cx="838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smtClean="0"/>
              <a:t>De Bosnisch-Servische generaal </a:t>
            </a:r>
            <a:r>
              <a:rPr lang="nl-NL" sz="1200" i="1" dirty="0" err="1" smtClean="0"/>
              <a:t>Mladic</a:t>
            </a:r>
            <a:r>
              <a:rPr lang="nl-NL" sz="1200" i="1" dirty="0" smtClean="0"/>
              <a:t> bij de verovering van </a:t>
            </a:r>
            <a:r>
              <a:rPr lang="nl-NL" sz="1200" i="1" dirty="0" err="1" smtClean="0"/>
              <a:t>Srebenica</a:t>
            </a:r>
            <a:r>
              <a:rPr lang="nl-NL" sz="1200" i="1" dirty="0" smtClean="0"/>
              <a:t>; een </a:t>
            </a:r>
            <a:r>
              <a:rPr lang="nl-NL" sz="1200" i="1" dirty="0"/>
              <a:t>N</a:t>
            </a:r>
            <a:r>
              <a:rPr lang="nl-NL" sz="1200" i="1" dirty="0" smtClean="0"/>
              <a:t>ederlandse blauwhelm kijkt toe.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1527650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599090"/>
            <a:ext cx="8761413" cy="1077310"/>
          </a:xfrm>
        </p:spPr>
        <p:txBody>
          <a:bodyPr/>
          <a:lstStyle/>
          <a:p>
            <a:pPr algn="ctr"/>
            <a:r>
              <a:rPr lang="nl-NL" b="1" dirty="0" smtClean="0"/>
              <a:t>Uitbreiding van de </a:t>
            </a:r>
            <a:r>
              <a:rPr lang="nl-NL" b="1" dirty="0" err="1" smtClean="0"/>
              <a:t>Navo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vanaf 1999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217683"/>
            <a:ext cx="12192000" cy="4640317"/>
          </a:xfrm>
        </p:spPr>
        <p:txBody>
          <a:bodyPr/>
          <a:lstStyle/>
          <a:p>
            <a:r>
              <a:rPr lang="nl-NL" dirty="0" smtClean="0"/>
              <a:t>1949		NAVO wordt opgericht door VS en Europese bondgenoten om West-Europa te verdedigen     				tegen het communisme</a:t>
            </a:r>
          </a:p>
          <a:p>
            <a:r>
              <a:rPr lang="nl-NL" dirty="0" smtClean="0"/>
              <a:t>Na val van het communisme wordt de nieuwe taak van de NAVO om voor orde en veiligheid te zorgen in Europa</a:t>
            </a:r>
          </a:p>
          <a:p>
            <a:r>
              <a:rPr lang="nl-NL" dirty="0" smtClean="0"/>
              <a:t>Voormalige </a:t>
            </a:r>
            <a:r>
              <a:rPr lang="nl-NL" dirty="0" err="1" smtClean="0"/>
              <a:t>Sovjet-staten</a:t>
            </a:r>
            <a:r>
              <a:rPr lang="nl-NL" dirty="0" smtClean="0"/>
              <a:t> en Oost-Europese landen willen lid worden van de NAVO, omdat zij bang bleven voor Rusland</a:t>
            </a:r>
          </a:p>
          <a:p>
            <a:r>
              <a:rPr lang="nl-NL" dirty="0" smtClean="0"/>
              <a:t>1999 worden Polen, </a:t>
            </a:r>
            <a:r>
              <a:rPr lang="nl-NL" dirty="0" err="1" smtClean="0"/>
              <a:t>Tjechië</a:t>
            </a:r>
            <a:r>
              <a:rPr lang="nl-NL" dirty="0" smtClean="0"/>
              <a:t> en Hongarije als eerste lid, later volgen er meer</a:t>
            </a:r>
          </a:p>
          <a:p>
            <a:r>
              <a:rPr lang="nl-NL" dirty="0" smtClean="0"/>
              <a:t>Vanaf 2000 wordt Rusland inderdaad een bedreiging voor haar buurlanden </a:t>
            </a:r>
            <a:r>
              <a:rPr lang="nl-NL" dirty="0" err="1" smtClean="0"/>
              <a:t>olv</a:t>
            </a:r>
            <a:r>
              <a:rPr lang="nl-NL" dirty="0" smtClean="0"/>
              <a:t> Vladimir </a:t>
            </a:r>
            <a:r>
              <a:rPr lang="nl-NL" dirty="0" err="1" smtClean="0"/>
              <a:t>Poetin</a:t>
            </a:r>
            <a:endParaRPr lang="nl-NL" dirty="0" smtClean="0"/>
          </a:p>
          <a:p>
            <a:r>
              <a:rPr lang="nl-NL" dirty="0" smtClean="0"/>
              <a:t>In 2008 was Rusland in oorlog met Georgië en in 2014 met de Oekraïne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127" y="5103768"/>
            <a:ext cx="2964873" cy="197658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535660" y="6092059"/>
            <a:ext cx="3377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 smtClean="0"/>
              <a:t>Protest tegen de Russische inval in Georgië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144491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388883"/>
            <a:ext cx="8761413" cy="1287517"/>
          </a:xfrm>
        </p:spPr>
        <p:txBody>
          <a:bodyPr/>
          <a:lstStyle/>
          <a:p>
            <a:pPr algn="ctr"/>
            <a:r>
              <a:rPr lang="nl-NL" b="1" dirty="0" smtClean="0"/>
              <a:t>WAR ON TERROR</a:t>
            </a:r>
            <a:br>
              <a:rPr lang="nl-NL" b="1" dirty="0" smtClean="0"/>
            </a:br>
            <a:r>
              <a:rPr lang="nl-NL" b="1" dirty="0" smtClean="0"/>
              <a:t>2001 Afghanistan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603500"/>
            <a:ext cx="12192000" cy="4254500"/>
          </a:xfrm>
        </p:spPr>
        <p:txBody>
          <a:bodyPr/>
          <a:lstStyle/>
          <a:p>
            <a:r>
              <a:rPr lang="nl-NL" dirty="0" smtClean="0"/>
              <a:t>9/11		de aanslag van Al-</a:t>
            </a:r>
            <a:r>
              <a:rPr lang="nl-NL" dirty="0" err="1" smtClean="0"/>
              <a:t>Qaida</a:t>
            </a:r>
            <a:r>
              <a:rPr lang="nl-NL" dirty="0"/>
              <a:t> </a:t>
            </a:r>
            <a:r>
              <a:rPr lang="nl-NL" dirty="0" smtClean="0"/>
              <a:t>op het World Trade Center in New York</a:t>
            </a:r>
          </a:p>
          <a:p>
            <a:r>
              <a:rPr lang="nl-NL" dirty="0" smtClean="0"/>
              <a:t>Al </a:t>
            </a:r>
            <a:r>
              <a:rPr lang="nl-NL" dirty="0" err="1" smtClean="0"/>
              <a:t>Qaida</a:t>
            </a:r>
            <a:r>
              <a:rPr lang="nl-NL" dirty="0" smtClean="0"/>
              <a:t> is een islamitische terreurgroep </a:t>
            </a:r>
            <a:r>
              <a:rPr lang="nl-NL" dirty="0" err="1" smtClean="0"/>
              <a:t>olv</a:t>
            </a:r>
            <a:r>
              <a:rPr lang="nl-NL" dirty="0" smtClean="0"/>
              <a:t> Osama Bin Laden</a:t>
            </a:r>
          </a:p>
          <a:p>
            <a:r>
              <a:rPr lang="nl-NL" dirty="0" smtClean="0"/>
              <a:t>President George Bush Jr. Van de VS verklaart het terrorisme de oorlog: War on </a:t>
            </a:r>
            <a:r>
              <a:rPr lang="nl-NL" dirty="0" err="1" smtClean="0"/>
              <a:t>Terror</a:t>
            </a:r>
            <a:endParaRPr lang="nl-NL" dirty="0" smtClean="0"/>
          </a:p>
          <a:p>
            <a:r>
              <a:rPr lang="nl-NL" dirty="0" smtClean="0"/>
              <a:t>De VS vallen eerst Afghanistan aan, omdat de extremistische regering van de Taliban had samengewerkt met Al </a:t>
            </a:r>
            <a:r>
              <a:rPr lang="nl-NL" dirty="0" err="1" smtClean="0"/>
              <a:t>Qaida</a:t>
            </a:r>
            <a:endParaRPr lang="nl-NL" dirty="0" smtClean="0"/>
          </a:p>
          <a:p>
            <a:r>
              <a:rPr lang="nl-NL" dirty="0" smtClean="0"/>
              <a:t>De </a:t>
            </a:r>
            <a:r>
              <a:rPr lang="nl-NL" dirty="0" err="1" smtClean="0"/>
              <a:t>Talibanrgering</a:t>
            </a:r>
            <a:r>
              <a:rPr lang="nl-NL" dirty="0" smtClean="0"/>
              <a:t> wordt verdreven, maar vecht wel terug.</a:t>
            </a:r>
          </a:p>
          <a:p>
            <a:r>
              <a:rPr lang="nl-NL" dirty="0" smtClean="0"/>
              <a:t>Het lukt de NAVO niet om voor orde en veiligheid te zorgen in Afghanistan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218" y="4558144"/>
            <a:ext cx="3449782" cy="229985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170218" y="6137564"/>
            <a:ext cx="3946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 smtClean="0"/>
              <a:t>Amerikaanse soldaten patrouilleren in Afghanistan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660456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441434"/>
            <a:ext cx="8761413" cy="1234966"/>
          </a:xfrm>
        </p:spPr>
        <p:txBody>
          <a:bodyPr/>
          <a:lstStyle/>
          <a:p>
            <a:pPr algn="ctr"/>
            <a:r>
              <a:rPr lang="nl-NL" b="1" dirty="0"/>
              <a:t>WAR ON TERROR</a:t>
            </a:r>
            <a:br>
              <a:rPr lang="nl-NL" b="1" dirty="0"/>
            </a:br>
            <a:r>
              <a:rPr lang="nl-NL" b="1" dirty="0" smtClean="0"/>
              <a:t>2003 IRAK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603500"/>
            <a:ext cx="12192000" cy="4254500"/>
          </a:xfrm>
        </p:spPr>
        <p:txBody>
          <a:bodyPr/>
          <a:lstStyle/>
          <a:p>
            <a:r>
              <a:rPr lang="nl-NL" dirty="0" smtClean="0"/>
              <a:t>In 2003 vallen de VS Irak aan</a:t>
            </a:r>
          </a:p>
          <a:p>
            <a:r>
              <a:rPr lang="nl-NL" dirty="0" smtClean="0"/>
              <a:t>President Bush beweert, dat Saddam Hoessein van Irak chemische wapens bezit en dat hij Al </a:t>
            </a:r>
            <a:r>
              <a:rPr lang="nl-NL" dirty="0" err="1" smtClean="0"/>
              <a:t>Qaida</a:t>
            </a:r>
            <a:r>
              <a:rPr lang="nl-NL" dirty="0" smtClean="0"/>
              <a:t> steunt</a:t>
            </a:r>
          </a:p>
          <a:p>
            <a:r>
              <a:rPr lang="nl-NL" dirty="0" smtClean="0"/>
              <a:t>Bewijzen zijn hier voor nooit gevonden</a:t>
            </a:r>
          </a:p>
          <a:p>
            <a:r>
              <a:rPr lang="nl-NL" dirty="0" smtClean="0"/>
              <a:t>Saddam Hoessein wordt verjaagd en later gearresteerd</a:t>
            </a:r>
          </a:p>
          <a:p>
            <a:r>
              <a:rPr lang="nl-NL" dirty="0" smtClean="0"/>
              <a:t>De VS winnen de oorlog, maar ook in Irak ontstaat </a:t>
            </a:r>
            <a:r>
              <a:rPr lang="nl-NL" smtClean="0"/>
              <a:t>geen 										           orde </a:t>
            </a:r>
            <a:r>
              <a:rPr lang="nl-NL" dirty="0" smtClean="0"/>
              <a:t>en veiligheid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411" y="3790372"/>
            <a:ext cx="4763589" cy="317846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260764" y="6068290"/>
            <a:ext cx="6068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err="1" smtClean="0"/>
              <a:t>Irakese</a:t>
            </a:r>
            <a:r>
              <a:rPr lang="nl-NL" sz="1200" i="1" dirty="0" smtClean="0"/>
              <a:t> burgers halen een standbeeld van Saddam Hoessein naar beneden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1246946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143</TotalTime>
  <Words>444</Words>
  <Application>Microsoft Macintosh PowerPoint</Application>
  <PresentationFormat>Breedbeeld</PresentationFormat>
  <Paragraphs>57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Ion-directiekamer</vt:lpstr>
      <vt:lpstr>5.3 NA DE KOUDE OORLOG</vt:lpstr>
      <vt:lpstr>SAMENWERKEN IN DE VERENIGDE NATIES VANAF 1991</vt:lpstr>
      <vt:lpstr>DE DUITSE EENWORDING 1990</vt:lpstr>
      <vt:lpstr>OPLEVEND NATIONALISME IN EUROPA VANAF 1990</vt:lpstr>
      <vt:lpstr>BLOEDIGE OORLOGEN VANAF 1991</vt:lpstr>
      <vt:lpstr>Uitbreiding van de Navo vanaf 1999</vt:lpstr>
      <vt:lpstr>WAR ON TERROR 2001 Afghanistan</vt:lpstr>
      <vt:lpstr>WAR ON TERROR 2003 IRAK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5.3 NA DE KOUDE OORLOG</dc:title>
  <dc:creator>Microsoft Office-gebruiker</dc:creator>
  <cp:lastModifiedBy>Microsoft Office-gebruiker</cp:lastModifiedBy>
  <cp:revision>13</cp:revision>
  <dcterms:created xsi:type="dcterms:W3CDTF">2018-02-09T10:28:03Z</dcterms:created>
  <dcterms:modified xsi:type="dcterms:W3CDTF">2018-02-11T11:14:10Z</dcterms:modified>
</cp:coreProperties>
</file>